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Prata" panose="020B0604020202020204" charset="0"/>
      <p:regular r:id="rId11"/>
    </p:embeddedFont>
    <p:embeddedFont>
      <p:font typeface="Raleway" panose="020F0502020204030204"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DF669B-67D0-432D-92D9-F3546F47B355}">
          <p14:sldIdLst>
            <p14:sldId id="256"/>
          </p14:sldIdLst>
        </p14:section>
        <p14:section name="Untitled Section" id="{1F20597B-5A5F-4F13-A75C-DD8B8E909E09}">
          <p14:sldIdLst>
            <p14:sldId id="257"/>
            <p14:sldId id="258"/>
            <p14:sldId id="259"/>
            <p14:sldId id="260"/>
            <p14:sldId id="26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816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1963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Underwater Photography and Videography: Mastering the Depths</a:t>
            </a:r>
            <a:endParaRPr lang="en-US" sz="4450" dirty="0"/>
          </a:p>
        </p:txBody>
      </p:sp>
      <p:sp>
        <p:nvSpPr>
          <p:cNvPr id="4" name="Text 1"/>
          <p:cNvSpPr/>
          <p:nvPr/>
        </p:nvSpPr>
        <p:spPr>
          <a:xfrm>
            <a:off x="793790" y="3386138"/>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Explore the captivating world beneath the waves through the lens of underwater photography and videography. Dive into the challenges and uncover the solutions to capturing stunning visuals in this unique environment.</a:t>
            </a:r>
            <a:endParaRPr lang="en-US" sz="1750" dirty="0"/>
          </a:p>
        </p:txBody>
      </p:sp>
      <p:sp>
        <p:nvSpPr>
          <p:cNvPr id="5" name="Text 2"/>
          <p:cNvSpPr/>
          <p:nvPr/>
        </p:nvSpPr>
        <p:spPr>
          <a:xfrm>
            <a:off x="793790" y="509289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Presented By : </a:t>
            </a:r>
            <a:endParaRPr lang="en-US" sz="1750" dirty="0"/>
          </a:p>
        </p:txBody>
      </p:sp>
      <p:sp>
        <p:nvSpPr>
          <p:cNvPr id="6" name="Text 3"/>
          <p:cNvSpPr/>
          <p:nvPr/>
        </p:nvSpPr>
        <p:spPr>
          <a:xfrm>
            <a:off x="793790" y="5710952"/>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 Akash (546)</a:t>
            </a:r>
            <a:endParaRPr lang="en-US" sz="1750" dirty="0"/>
          </a:p>
        </p:txBody>
      </p:sp>
      <p:sp>
        <p:nvSpPr>
          <p:cNvPr id="7" name="Text 4"/>
          <p:cNvSpPr/>
          <p:nvPr/>
        </p:nvSpPr>
        <p:spPr>
          <a:xfrm>
            <a:off x="793790" y="6329005"/>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G. Sandhya (515)</a:t>
            </a:r>
            <a:endParaRPr lang="en-US" sz="1750" dirty="0"/>
          </a:p>
        </p:txBody>
      </p:sp>
      <p:sp>
        <p:nvSpPr>
          <p:cNvPr id="8" name="Text 5"/>
          <p:cNvSpPr/>
          <p:nvPr/>
        </p:nvSpPr>
        <p:spPr>
          <a:xfrm>
            <a:off x="793790" y="694705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Aqsa Maha (LE: 502)</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112186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Light Absorption and Scattering in Water</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Light Absorption</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Water absorbs specific wavelengths of light, leading to a shift in color and reduced visibility, especially in deeper depths.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Light Scattering</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Suspended particles in the water scatter light, creating a hazy, veiled appearance and diminishing image clarity.</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Color Distortion</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selective absorption of light wavelengths results in a shift in the perceived colors of underwater subjects.</a:t>
            </a:r>
            <a:endParaRPr lang="en-US" sz="1750" dirty="0"/>
          </a:p>
        </p:txBody>
      </p:sp>
      <p:sp>
        <p:nvSpPr>
          <p:cNvPr id="10" name="Rectangle 9">
            <a:extLst>
              <a:ext uri="{FF2B5EF4-FFF2-40B4-BE49-F238E27FC236}">
                <a16:creationId xmlns:a16="http://schemas.microsoft.com/office/drawing/2014/main" id="{E480C7D3-4A98-429A-10BA-7138386F6EEC}"/>
              </a:ext>
            </a:extLst>
          </p:cNvPr>
          <p:cNvSpPr/>
          <p:nvPr/>
        </p:nvSpPr>
        <p:spPr>
          <a:xfrm>
            <a:off x="12455912" y="7369444"/>
            <a:ext cx="2509023" cy="1088708"/>
          </a:xfrm>
          <a:prstGeom prst="rect">
            <a:avLst/>
          </a:prstGeom>
          <a:solidFill>
            <a:schemeClr val="tx1">
              <a:lumMod val="95000"/>
              <a:lumOff val="5000"/>
            </a:schemeClr>
          </a:solidFill>
          <a:ln>
            <a:solidFill>
              <a:schemeClr val="tx1">
                <a:lumMod val="85000"/>
                <a:lumOff val="15000"/>
              </a:schemeClr>
            </a:solidFill>
          </a:ln>
          <a:effectLst>
            <a:outerShdw blurRad="50800" dist="38100" dir="2700000" algn="tl" rotWithShape="0">
              <a:prstClr val="black">
                <a:alpha val="40000"/>
              </a:prstClr>
            </a:outerShdw>
            <a:softEdge rad="3175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52039" y="-5933"/>
            <a:ext cx="5596224" cy="8229599"/>
          </a:xfrm>
          <a:prstGeom prst="rect">
            <a:avLst/>
          </a:prstGeom>
        </p:spPr>
      </p:pic>
      <p:sp>
        <p:nvSpPr>
          <p:cNvPr id="4" name="Text 0"/>
          <p:cNvSpPr/>
          <p:nvPr/>
        </p:nvSpPr>
        <p:spPr>
          <a:xfrm>
            <a:off x="6280190" y="92535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Reduced Visibility and Loss of Color Fidelity</a:t>
            </a:r>
            <a:endParaRPr lang="en-US" sz="4450" dirty="0"/>
          </a:p>
        </p:txBody>
      </p:sp>
      <p:sp>
        <p:nvSpPr>
          <p:cNvPr id="5" name="Shape 1"/>
          <p:cNvSpPr/>
          <p:nvPr/>
        </p:nvSpPr>
        <p:spPr>
          <a:xfrm>
            <a:off x="6280190" y="2938224"/>
            <a:ext cx="510302" cy="510302"/>
          </a:xfrm>
          <a:prstGeom prst="roundRect">
            <a:avLst>
              <a:gd name="adj" fmla="val 6667"/>
            </a:avLst>
          </a:prstGeom>
          <a:solidFill>
            <a:srgbClr val="3A3B3C"/>
          </a:solidFill>
          <a:ln/>
        </p:spPr>
      </p:sp>
      <p:sp>
        <p:nvSpPr>
          <p:cNvPr id="6" name="Text 2"/>
          <p:cNvSpPr/>
          <p:nvPr/>
        </p:nvSpPr>
        <p:spPr>
          <a:xfrm>
            <a:off x="6476643" y="3023235"/>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7" name="Text 3"/>
          <p:cNvSpPr/>
          <p:nvPr/>
        </p:nvSpPr>
        <p:spPr>
          <a:xfrm>
            <a:off x="7017306" y="293822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Haze and Backscatter</a:t>
            </a:r>
            <a:endParaRPr lang="en-US" sz="2200" dirty="0"/>
          </a:p>
        </p:txBody>
      </p:sp>
      <p:sp>
        <p:nvSpPr>
          <p:cNvPr id="8" name="Text 4"/>
          <p:cNvSpPr/>
          <p:nvPr/>
        </p:nvSpPr>
        <p:spPr>
          <a:xfrm>
            <a:off x="7017306" y="378297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Suspended particles in the water scatter light, creating a hazy effect that reduces visibility and clarity.</a:t>
            </a:r>
            <a:endParaRPr lang="en-US" sz="1750" dirty="0"/>
          </a:p>
        </p:txBody>
      </p:sp>
      <p:sp>
        <p:nvSpPr>
          <p:cNvPr id="9" name="Shape 5"/>
          <p:cNvSpPr/>
          <p:nvPr/>
        </p:nvSpPr>
        <p:spPr>
          <a:xfrm>
            <a:off x="10171867" y="2938224"/>
            <a:ext cx="510302" cy="510302"/>
          </a:xfrm>
          <a:prstGeom prst="roundRect">
            <a:avLst>
              <a:gd name="adj" fmla="val 6667"/>
            </a:avLst>
          </a:prstGeom>
          <a:solidFill>
            <a:srgbClr val="3A3B3C"/>
          </a:solidFill>
          <a:ln/>
        </p:spPr>
      </p:sp>
      <p:sp>
        <p:nvSpPr>
          <p:cNvPr id="10" name="Text 6"/>
          <p:cNvSpPr/>
          <p:nvPr/>
        </p:nvSpPr>
        <p:spPr>
          <a:xfrm>
            <a:off x="10322719" y="3023235"/>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1" name="Text 7"/>
          <p:cNvSpPr/>
          <p:nvPr/>
        </p:nvSpPr>
        <p:spPr>
          <a:xfrm>
            <a:off x="10908983" y="29382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Color Loss</a:t>
            </a:r>
            <a:endParaRPr lang="en-US" sz="2200" dirty="0"/>
          </a:p>
        </p:txBody>
      </p:sp>
      <p:sp>
        <p:nvSpPr>
          <p:cNvPr id="12" name="Text 8"/>
          <p:cNvSpPr/>
          <p:nvPr/>
        </p:nvSpPr>
        <p:spPr>
          <a:xfrm>
            <a:off x="10908983" y="3428643"/>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absorption of light wavelengths leads to a loss of color fidelity, with subjects appearing muted and less vibrant.</a:t>
            </a:r>
            <a:endParaRPr lang="en-US" sz="1750" dirty="0"/>
          </a:p>
        </p:txBody>
      </p:sp>
      <p:sp>
        <p:nvSpPr>
          <p:cNvPr id="13" name="Shape 9"/>
          <p:cNvSpPr/>
          <p:nvPr/>
        </p:nvSpPr>
        <p:spPr>
          <a:xfrm>
            <a:off x="6280190" y="5725120"/>
            <a:ext cx="510302" cy="510302"/>
          </a:xfrm>
          <a:prstGeom prst="roundRect">
            <a:avLst>
              <a:gd name="adj" fmla="val 6667"/>
            </a:avLst>
          </a:prstGeom>
          <a:solidFill>
            <a:srgbClr val="3A3B3C"/>
          </a:solidFill>
          <a:ln/>
        </p:spPr>
      </p:sp>
      <p:sp>
        <p:nvSpPr>
          <p:cNvPr id="14" name="Text 10"/>
          <p:cNvSpPr/>
          <p:nvPr/>
        </p:nvSpPr>
        <p:spPr>
          <a:xfrm>
            <a:off x="6429851" y="581013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5" name="Text 11"/>
          <p:cNvSpPr/>
          <p:nvPr/>
        </p:nvSpPr>
        <p:spPr>
          <a:xfrm>
            <a:off x="7017306" y="572512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Depth Dependence</a:t>
            </a:r>
            <a:endParaRPr lang="en-US" sz="2200" dirty="0"/>
          </a:p>
        </p:txBody>
      </p:sp>
      <p:sp>
        <p:nvSpPr>
          <p:cNvPr id="16" name="Text 12"/>
          <p:cNvSpPr/>
          <p:nvPr/>
        </p:nvSpPr>
        <p:spPr>
          <a:xfrm>
            <a:off x="7017306" y="6215539"/>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These challenges become more pronounced at greater depths, where the water column is denser and light penetration is reduced.</a:t>
            </a:r>
            <a:endParaRPr lang="en-US" sz="1750" dirty="0"/>
          </a:p>
        </p:txBody>
      </p:sp>
      <p:sp>
        <p:nvSpPr>
          <p:cNvPr id="22" name="Rectangle 21">
            <a:extLst>
              <a:ext uri="{FF2B5EF4-FFF2-40B4-BE49-F238E27FC236}">
                <a16:creationId xmlns:a16="http://schemas.microsoft.com/office/drawing/2014/main" id="{9D8AC2ED-F613-05D9-3A41-5ED91E4745CF}"/>
              </a:ext>
            </a:extLst>
          </p:cNvPr>
          <p:cNvSpPr/>
          <p:nvPr/>
        </p:nvSpPr>
        <p:spPr>
          <a:xfrm>
            <a:off x="12455912" y="7465815"/>
            <a:ext cx="2509023" cy="1088708"/>
          </a:xfrm>
          <a:prstGeom prst="rect">
            <a:avLst/>
          </a:prstGeom>
          <a:solidFill>
            <a:schemeClr val="tx1">
              <a:lumMod val="95000"/>
              <a:lumOff val="5000"/>
            </a:schemeClr>
          </a:solidFill>
          <a:ln>
            <a:solidFill>
              <a:schemeClr val="tx1">
                <a:lumMod val="85000"/>
                <a:lumOff val="15000"/>
              </a:schemeClr>
            </a:solidFill>
          </a:ln>
          <a:effectLst>
            <a:outerShdw blurRad="50800" dist="38100" dir="2700000" algn="tl" rotWithShape="0">
              <a:prstClr val="black">
                <a:alpha val="40000"/>
              </a:prstClr>
            </a:outerShdw>
            <a:softEdge rad="3175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589240"/>
            <a:ext cx="7646432" cy="2005608"/>
          </a:xfrm>
          <a:prstGeom prst="rect">
            <a:avLst/>
          </a:prstGeom>
          <a:noFill/>
          <a:ln/>
        </p:spPr>
        <p:txBody>
          <a:bodyPr wrap="square" lIns="0" tIns="0" rIns="0" bIns="0" rtlCol="0" anchor="t"/>
          <a:lstStyle/>
          <a:p>
            <a:pPr marL="0" indent="0">
              <a:lnSpc>
                <a:spcPts val="5250"/>
              </a:lnSpc>
              <a:buNone/>
            </a:pPr>
            <a:r>
              <a:rPr lang="en-US" sz="4200" dirty="0">
                <a:solidFill>
                  <a:srgbClr val="F2E782"/>
                </a:solidFill>
                <a:latin typeface="Prata" pitchFamily="34" charset="0"/>
                <a:ea typeface="Prata" pitchFamily="34" charset="-122"/>
                <a:cs typeface="Prata" pitchFamily="34" charset="-120"/>
              </a:rPr>
              <a:t>Limitations of Traditional Underwater Imaging Techniques</a:t>
            </a:r>
            <a:endParaRPr lang="en-US" sz="4200" dirty="0"/>
          </a:p>
        </p:txBody>
      </p:sp>
      <p:sp>
        <p:nvSpPr>
          <p:cNvPr id="4" name="Shape 1"/>
          <p:cNvSpPr/>
          <p:nvPr/>
        </p:nvSpPr>
        <p:spPr>
          <a:xfrm>
            <a:off x="748784" y="2915722"/>
            <a:ext cx="3716298" cy="2935962"/>
          </a:xfrm>
          <a:prstGeom prst="roundRect">
            <a:avLst>
              <a:gd name="adj" fmla="val 1093"/>
            </a:avLst>
          </a:prstGeom>
          <a:solidFill>
            <a:srgbClr val="3A3B3C"/>
          </a:solidFill>
          <a:ln/>
        </p:spPr>
      </p:sp>
      <p:sp>
        <p:nvSpPr>
          <p:cNvPr id="5" name="Text 2"/>
          <p:cNvSpPr/>
          <p:nvPr/>
        </p:nvSpPr>
        <p:spPr>
          <a:xfrm>
            <a:off x="962620" y="3129558"/>
            <a:ext cx="2674382" cy="334208"/>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Camera Limitations</a:t>
            </a:r>
            <a:endParaRPr lang="en-US" sz="2100" dirty="0"/>
          </a:p>
        </p:txBody>
      </p:sp>
      <p:sp>
        <p:nvSpPr>
          <p:cNvPr id="6" name="Text 3"/>
          <p:cNvSpPr/>
          <p:nvPr/>
        </p:nvSpPr>
        <p:spPr>
          <a:xfrm>
            <a:off x="962620" y="3592116"/>
            <a:ext cx="3288625" cy="1369219"/>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Standard camera equipment struggles to compensate for the unique optical properties of the underwater environment.</a:t>
            </a:r>
            <a:endParaRPr lang="en-US" sz="1650" dirty="0"/>
          </a:p>
        </p:txBody>
      </p:sp>
      <p:sp>
        <p:nvSpPr>
          <p:cNvPr id="7" name="Shape 4"/>
          <p:cNvSpPr/>
          <p:nvPr/>
        </p:nvSpPr>
        <p:spPr>
          <a:xfrm>
            <a:off x="4678918" y="2915722"/>
            <a:ext cx="3716298" cy="2935962"/>
          </a:xfrm>
          <a:prstGeom prst="roundRect">
            <a:avLst>
              <a:gd name="adj" fmla="val 1093"/>
            </a:avLst>
          </a:prstGeom>
          <a:solidFill>
            <a:srgbClr val="3A3B3C"/>
          </a:solidFill>
          <a:ln/>
        </p:spPr>
      </p:sp>
      <p:sp>
        <p:nvSpPr>
          <p:cNvPr id="8" name="Text 5"/>
          <p:cNvSpPr/>
          <p:nvPr/>
        </p:nvSpPr>
        <p:spPr>
          <a:xfrm>
            <a:off x="4892754" y="3129558"/>
            <a:ext cx="3288625" cy="668417"/>
          </a:xfrm>
          <a:prstGeom prst="rect">
            <a:avLst/>
          </a:prstGeom>
          <a:noFill/>
          <a:ln/>
        </p:spPr>
        <p:txBody>
          <a:bodyPr wrap="squar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Post-Processing Challenges</a:t>
            </a:r>
            <a:endParaRPr lang="en-US" sz="2100" dirty="0"/>
          </a:p>
        </p:txBody>
      </p:sp>
      <p:sp>
        <p:nvSpPr>
          <p:cNvPr id="9" name="Text 6"/>
          <p:cNvSpPr/>
          <p:nvPr/>
        </p:nvSpPr>
        <p:spPr>
          <a:xfrm>
            <a:off x="4892754" y="3926324"/>
            <a:ext cx="3288625" cy="1711523"/>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Traditional image editing techniques often fail to effectively restore the lost color and clarity of underwater imagery.</a:t>
            </a:r>
            <a:endParaRPr lang="en-US" sz="1650" dirty="0"/>
          </a:p>
        </p:txBody>
      </p:sp>
      <p:sp>
        <p:nvSpPr>
          <p:cNvPr id="10" name="Shape 7"/>
          <p:cNvSpPr/>
          <p:nvPr/>
        </p:nvSpPr>
        <p:spPr>
          <a:xfrm>
            <a:off x="748784" y="6065520"/>
            <a:ext cx="7646432" cy="1574840"/>
          </a:xfrm>
          <a:prstGeom prst="roundRect">
            <a:avLst>
              <a:gd name="adj" fmla="val 2038"/>
            </a:avLst>
          </a:prstGeom>
          <a:solidFill>
            <a:srgbClr val="3A3B3C"/>
          </a:solidFill>
          <a:ln/>
        </p:spPr>
      </p:sp>
      <p:sp>
        <p:nvSpPr>
          <p:cNvPr id="11" name="Text 8"/>
          <p:cNvSpPr/>
          <p:nvPr/>
        </p:nvSpPr>
        <p:spPr>
          <a:xfrm>
            <a:off x="962620" y="6279356"/>
            <a:ext cx="3093720" cy="334208"/>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Operational Constraints</a:t>
            </a:r>
            <a:endParaRPr lang="en-US" sz="2100" dirty="0"/>
          </a:p>
        </p:txBody>
      </p:sp>
      <p:sp>
        <p:nvSpPr>
          <p:cNvPr id="12" name="Text 9"/>
          <p:cNvSpPr/>
          <p:nvPr/>
        </p:nvSpPr>
        <p:spPr>
          <a:xfrm>
            <a:off x="962620" y="6741914"/>
            <a:ext cx="7218759" cy="684609"/>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The physical limitations of diving and underwater photography can further impact image quality and consistency.</a:t>
            </a:r>
            <a:endParaRPr lang="en-US" sz="1650"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412" y="494109"/>
            <a:ext cx="7887176" cy="1122045"/>
          </a:xfrm>
          <a:prstGeom prst="rect">
            <a:avLst/>
          </a:prstGeom>
          <a:noFill/>
          <a:ln/>
        </p:spPr>
        <p:txBody>
          <a:bodyPr wrap="square" lIns="0" tIns="0" rIns="0" bIns="0" rtlCol="0" anchor="t"/>
          <a:lstStyle/>
          <a:p>
            <a:pPr marL="0" indent="0">
              <a:lnSpc>
                <a:spcPts val="4400"/>
              </a:lnSpc>
              <a:buNone/>
            </a:pPr>
            <a:r>
              <a:rPr lang="en-US" sz="3500" dirty="0">
                <a:solidFill>
                  <a:srgbClr val="F2E782"/>
                </a:solidFill>
                <a:latin typeface="Prata" pitchFamily="34" charset="0"/>
                <a:ea typeface="Prata" pitchFamily="34" charset="-122"/>
                <a:cs typeface="Prata" pitchFamily="34" charset="-120"/>
              </a:rPr>
              <a:t>Advances in Underwater Image Processing and Enhancement</a:t>
            </a:r>
            <a:endParaRPr lang="en-US" sz="3500" dirty="0"/>
          </a:p>
        </p:txBody>
      </p:sp>
      <p:pic>
        <p:nvPicPr>
          <p:cNvPr id="4" name="Image 1" descr="preencoded.png"/>
          <p:cNvPicPr>
            <a:picLocks noChangeAspect="1"/>
          </p:cNvPicPr>
          <p:nvPr/>
        </p:nvPicPr>
        <p:blipFill>
          <a:blip r:embed="rId3"/>
          <a:stretch>
            <a:fillRect/>
          </a:stretch>
        </p:blipFill>
        <p:spPr>
          <a:xfrm>
            <a:off x="628412" y="1885474"/>
            <a:ext cx="448866" cy="448866"/>
          </a:xfrm>
          <a:prstGeom prst="rect">
            <a:avLst/>
          </a:prstGeom>
        </p:spPr>
      </p:pic>
      <p:sp>
        <p:nvSpPr>
          <p:cNvPr id="5" name="Text 1"/>
          <p:cNvSpPr/>
          <p:nvPr/>
        </p:nvSpPr>
        <p:spPr>
          <a:xfrm>
            <a:off x="628412" y="2513886"/>
            <a:ext cx="3057049"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Computational Photography</a:t>
            </a:r>
            <a:endParaRPr lang="en-US" sz="1750" dirty="0"/>
          </a:p>
        </p:txBody>
      </p:sp>
      <p:sp>
        <p:nvSpPr>
          <p:cNvPr id="6" name="Text 2"/>
          <p:cNvSpPr/>
          <p:nvPr/>
        </p:nvSpPr>
        <p:spPr>
          <a:xfrm>
            <a:off x="628412" y="2902029"/>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Leveraging computational techniques to capture and process images with improved color, contrast, and clarity.</a:t>
            </a:r>
            <a:endParaRPr lang="en-US" sz="1400" dirty="0"/>
          </a:p>
        </p:txBody>
      </p:sp>
      <p:pic>
        <p:nvPicPr>
          <p:cNvPr id="7" name="Image 2" descr="preencoded.png"/>
          <p:cNvPicPr>
            <a:picLocks noChangeAspect="1"/>
          </p:cNvPicPr>
          <p:nvPr/>
        </p:nvPicPr>
        <p:blipFill>
          <a:blip r:embed="rId4"/>
          <a:stretch>
            <a:fillRect/>
          </a:stretch>
        </p:blipFill>
        <p:spPr>
          <a:xfrm>
            <a:off x="628412" y="4015026"/>
            <a:ext cx="448866" cy="448866"/>
          </a:xfrm>
          <a:prstGeom prst="rect">
            <a:avLst/>
          </a:prstGeom>
        </p:spPr>
      </p:pic>
      <p:sp>
        <p:nvSpPr>
          <p:cNvPr id="8" name="Text 3"/>
          <p:cNvSpPr/>
          <p:nvPr/>
        </p:nvSpPr>
        <p:spPr>
          <a:xfrm>
            <a:off x="628412" y="4643438"/>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Image Restoration</a:t>
            </a:r>
            <a:endParaRPr lang="en-US" sz="1750" dirty="0"/>
          </a:p>
        </p:txBody>
      </p:sp>
      <p:sp>
        <p:nvSpPr>
          <p:cNvPr id="9" name="Text 4"/>
          <p:cNvSpPr/>
          <p:nvPr/>
        </p:nvSpPr>
        <p:spPr>
          <a:xfrm>
            <a:off x="628412" y="5031581"/>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Applying advanced algorithms to remove haze, correct color distortion, and enhance underwater visual quality.</a:t>
            </a:r>
            <a:endParaRPr lang="en-US" sz="1400" dirty="0"/>
          </a:p>
        </p:txBody>
      </p:sp>
      <p:pic>
        <p:nvPicPr>
          <p:cNvPr id="10" name="Image 3" descr="preencoded.png"/>
          <p:cNvPicPr>
            <a:picLocks noChangeAspect="1"/>
          </p:cNvPicPr>
          <p:nvPr/>
        </p:nvPicPr>
        <p:blipFill>
          <a:blip r:embed="rId5"/>
          <a:stretch>
            <a:fillRect/>
          </a:stretch>
        </p:blipFill>
        <p:spPr>
          <a:xfrm>
            <a:off x="628412" y="6144578"/>
            <a:ext cx="448866" cy="448866"/>
          </a:xfrm>
          <a:prstGeom prst="rect">
            <a:avLst/>
          </a:prstGeom>
        </p:spPr>
      </p:pic>
      <p:sp>
        <p:nvSpPr>
          <p:cNvPr id="11" name="Text 5"/>
          <p:cNvSpPr/>
          <p:nvPr/>
        </p:nvSpPr>
        <p:spPr>
          <a:xfrm>
            <a:off x="628412" y="6772989"/>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Analytical Modeling</a:t>
            </a:r>
            <a:endParaRPr lang="en-US" sz="1750" dirty="0"/>
          </a:p>
        </p:txBody>
      </p:sp>
      <p:sp>
        <p:nvSpPr>
          <p:cNvPr id="12" name="Text 6"/>
          <p:cNvSpPr/>
          <p:nvPr/>
        </p:nvSpPr>
        <p:spPr>
          <a:xfrm>
            <a:off x="628412" y="7161133"/>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Developing analytical models to understand and compensate for the unique optical properties of the underwater environment.</a:t>
            </a:r>
            <a:endParaRPr lang="en-US" sz="1400" dirty="0"/>
          </a:p>
        </p:txBody>
      </p:sp>
      <p:pic>
        <p:nvPicPr>
          <p:cNvPr id="14" name="Picture 13">
            <a:extLst>
              <a:ext uri="{FF2B5EF4-FFF2-40B4-BE49-F238E27FC236}">
                <a16:creationId xmlns:a16="http://schemas.microsoft.com/office/drawing/2014/main" id="{D9D8CBA2-047F-DF09-D216-6B2B74DFE704}"/>
              </a:ext>
            </a:extLst>
          </p:cNvPr>
          <p:cNvPicPr>
            <a:picLocks noChangeAspect="1"/>
          </p:cNvPicPr>
          <p:nvPr/>
        </p:nvPicPr>
        <p:blipFill>
          <a:blip r:embed="rId6"/>
          <a:srcRect l="256" t="41725" r="58208"/>
          <a:stretch/>
        </p:blipFill>
        <p:spPr>
          <a:xfrm>
            <a:off x="8515588" y="743328"/>
            <a:ext cx="5927066" cy="3339308"/>
          </a:xfrm>
          <a:prstGeom prst="rect">
            <a:avLst/>
          </a:prstGeom>
        </p:spPr>
      </p:pic>
      <p:pic>
        <p:nvPicPr>
          <p:cNvPr id="16" name="Picture 15">
            <a:extLst>
              <a:ext uri="{FF2B5EF4-FFF2-40B4-BE49-F238E27FC236}">
                <a16:creationId xmlns:a16="http://schemas.microsoft.com/office/drawing/2014/main" id="{6078586D-1914-76F4-BB12-C9F2667A79F6}"/>
              </a:ext>
            </a:extLst>
          </p:cNvPr>
          <p:cNvPicPr>
            <a:picLocks noChangeAspect="1"/>
          </p:cNvPicPr>
          <p:nvPr/>
        </p:nvPicPr>
        <p:blipFill>
          <a:blip r:embed="rId6"/>
          <a:srcRect l="65930" t="43161" r="-1" b="6156"/>
          <a:stretch/>
        </p:blipFill>
        <p:spPr>
          <a:xfrm>
            <a:off x="8515588" y="4688884"/>
            <a:ext cx="5927066" cy="354071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7562" y="835343"/>
            <a:ext cx="7701677" cy="1287780"/>
          </a:xfrm>
          <a:prstGeom prst="rect">
            <a:avLst/>
          </a:prstGeom>
          <a:noFill/>
          <a:ln/>
        </p:spPr>
        <p:txBody>
          <a:bodyPr wrap="square" lIns="0" tIns="0" rIns="0" bIns="0" rtlCol="0" anchor="t"/>
          <a:lstStyle/>
          <a:p>
            <a:pPr marL="0" indent="0">
              <a:lnSpc>
                <a:spcPts val="5050"/>
              </a:lnSpc>
              <a:buNone/>
            </a:pPr>
            <a:r>
              <a:rPr lang="en-US" sz="4050" dirty="0">
                <a:solidFill>
                  <a:srgbClr val="F2E782"/>
                </a:solidFill>
                <a:latin typeface="Prata" pitchFamily="34" charset="0"/>
                <a:ea typeface="Prata" pitchFamily="34" charset="-122"/>
                <a:cs typeface="Prata" pitchFamily="34" charset="-120"/>
              </a:rPr>
              <a:t>Computational Methods for Improved Underwater Imaging</a:t>
            </a:r>
            <a:endParaRPr lang="en-US" sz="4050" dirty="0"/>
          </a:p>
        </p:txBody>
      </p:sp>
      <p:sp>
        <p:nvSpPr>
          <p:cNvPr id="4" name="Shape 1"/>
          <p:cNvSpPr/>
          <p:nvPr/>
        </p:nvSpPr>
        <p:spPr>
          <a:xfrm>
            <a:off x="6505099" y="2432090"/>
            <a:ext cx="22860" cy="4962168"/>
          </a:xfrm>
          <a:prstGeom prst="roundRect">
            <a:avLst>
              <a:gd name="adj" fmla="val 135206"/>
            </a:avLst>
          </a:prstGeom>
          <a:solidFill>
            <a:srgbClr val="535455"/>
          </a:solidFill>
          <a:ln/>
        </p:spPr>
      </p:sp>
      <p:sp>
        <p:nvSpPr>
          <p:cNvPr id="5" name="Shape 2"/>
          <p:cNvSpPr/>
          <p:nvPr/>
        </p:nvSpPr>
        <p:spPr>
          <a:xfrm>
            <a:off x="6725424" y="2884051"/>
            <a:ext cx="721162" cy="22860"/>
          </a:xfrm>
          <a:prstGeom prst="roundRect">
            <a:avLst>
              <a:gd name="adj" fmla="val 135206"/>
            </a:avLst>
          </a:prstGeom>
          <a:solidFill>
            <a:srgbClr val="535455"/>
          </a:solidFill>
          <a:ln/>
        </p:spPr>
      </p:sp>
      <p:sp>
        <p:nvSpPr>
          <p:cNvPr id="6" name="Shape 3"/>
          <p:cNvSpPr/>
          <p:nvPr/>
        </p:nvSpPr>
        <p:spPr>
          <a:xfrm>
            <a:off x="6284774" y="2663785"/>
            <a:ext cx="463510" cy="463510"/>
          </a:xfrm>
          <a:prstGeom prst="roundRect">
            <a:avLst>
              <a:gd name="adj" fmla="val 6668"/>
            </a:avLst>
          </a:prstGeom>
          <a:solidFill>
            <a:srgbClr val="3A3B3C"/>
          </a:solidFill>
          <a:ln/>
        </p:spPr>
      </p:sp>
      <p:sp>
        <p:nvSpPr>
          <p:cNvPr id="7" name="Text 4"/>
          <p:cNvSpPr/>
          <p:nvPr/>
        </p:nvSpPr>
        <p:spPr>
          <a:xfrm>
            <a:off x="6463129" y="2740938"/>
            <a:ext cx="106680" cy="309086"/>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1</a:t>
            </a:r>
            <a:endParaRPr lang="en-US" sz="2400" dirty="0"/>
          </a:p>
        </p:txBody>
      </p:sp>
      <p:sp>
        <p:nvSpPr>
          <p:cNvPr id="8" name="Text 5"/>
          <p:cNvSpPr/>
          <p:nvPr/>
        </p:nvSpPr>
        <p:spPr>
          <a:xfrm>
            <a:off x="7649766" y="2638068"/>
            <a:ext cx="2575560"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Image Dehazing</a:t>
            </a:r>
            <a:endParaRPr lang="en-US" sz="2000" dirty="0"/>
          </a:p>
        </p:txBody>
      </p:sp>
      <p:sp>
        <p:nvSpPr>
          <p:cNvPr id="9" name="Text 6"/>
          <p:cNvSpPr/>
          <p:nvPr/>
        </p:nvSpPr>
        <p:spPr>
          <a:xfrm>
            <a:off x="7649766" y="3083481"/>
            <a:ext cx="6259473"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Removing the effects of backscatter and haze to improve visibility and clarity.</a:t>
            </a:r>
            <a:endParaRPr lang="en-US" sz="1600" dirty="0"/>
          </a:p>
        </p:txBody>
      </p:sp>
      <p:sp>
        <p:nvSpPr>
          <p:cNvPr id="10" name="Shape 7"/>
          <p:cNvSpPr/>
          <p:nvPr/>
        </p:nvSpPr>
        <p:spPr>
          <a:xfrm>
            <a:off x="6725424" y="4606766"/>
            <a:ext cx="721162" cy="22860"/>
          </a:xfrm>
          <a:prstGeom prst="roundRect">
            <a:avLst>
              <a:gd name="adj" fmla="val 135206"/>
            </a:avLst>
          </a:prstGeom>
          <a:solidFill>
            <a:srgbClr val="535455"/>
          </a:solidFill>
          <a:ln/>
        </p:spPr>
      </p:sp>
      <p:sp>
        <p:nvSpPr>
          <p:cNvPr id="11" name="Shape 8"/>
          <p:cNvSpPr/>
          <p:nvPr/>
        </p:nvSpPr>
        <p:spPr>
          <a:xfrm>
            <a:off x="6284774" y="4386501"/>
            <a:ext cx="463510" cy="463510"/>
          </a:xfrm>
          <a:prstGeom prst="roundRect">
            <a:avLst>
              <a:gd name="adj" fmla="val 6668"/>
            </a:avLst>
          </a:prstGeom>
          <a:solidFill>
            <a:srgbClr val="3A3B3C"/>
          </a:solidFill>
          <a:ln/>
        </p:spPr>
      </p:sp>
      <p:sp>
        <p:nvSpPr>
          <p:cNvPr id="12" name="Text 9"/>
          <p:cNvSpPr/>
          <p:nvPr/>
        </p:nvSpPr>
        <p:spPr>
          <a:xfrm>
            <a:off x="6421815" y="4463653"/>
            <a:ext cx="189428" cy="309086"/>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2</a:t>
            </a:r>
            <a:endParaRPr lang="en-US" sz="2400" dirty="0"/>
          </a:p>
        </p:txBody>
      </p:sp>
      <p:sp>
        <p:nvSpPr>
          <p:cNvPr id="13" name="Text 10"/>
          <p:cNvSpPr/>
          <p:nvPr/>
        </p:nvSpPr>
        <p:spPr>
          <a:xfrm>
            <a:off x="7649766" y="4360783"/>
            <a:ext cx="2575560"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Color Correction</a:t>
            </a:r>
            <a:endParaRPr lang="en-US" sz="2000" dirty="0"/>
          </a:p>
        </p:txBody>
      </p:sp>
      <p:sp>
        <p:nvSpPr>
          <p:cNvPr id="14" name="Text 11"/>
          <p:cNvSpPr/>
          <p:nvPr/>
        </p:nvSpPr>
        <p:spPr>
          <a:xfrm>
            <a:off x="7649766" y="4806196"/>
            <a:ext cx="6259473"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Restoring the true colors of underwater subjects by compensating for wavelength-dependent light absorption.</a:t>
            </a:r>
            <a:endParaRPr lang="en-US" sz="1600" dirty="0"/>
          </a:p>
        </p:txBody>
      </p:sp>
      <p:sp>
        <p:nvSpPr>
          <p:cNvPr id="15" name="Shape 12"/>
          <p:cNvSpPr/>
          <p:nvPr/>
        </p:nvSpPr>
        <p:spPr>
          <a:xfrm>
            <a:off x="6725424" y="6329482"/>
            <a:ext cx="721162" cy="22860"/>
          </a:xfrm>
          <a:prstGeom prst="roundRect">
            <a:avLst>
              <a:gd name="adj" fmla="val 135206"/>
            </a:avLst>
          </a:prstGeom>
          <a:solidFill>
            <a:srgbClr val="535455"/>
          </a:solidFill>
          <a:ln/>
        </p:spPr>
      </p:sp>
      <p:sp>
        <p:nvSpPr>
          <p:cNvPr id="16" name="Shape 13"/>
          <p:cNvSpPr/>
          <p:nvPr/>
        </p:nvSpPr>
        <p:spPr>
          <a:xfrm>
            <a:off x="6284774" y="6109216"/>
            <a:ext cx="463510" cy="463510"/>
          </a:xfrm>
          <a:prstGeom prst="roundRect">
            <a:avLst>
              <a:gd name="adj" fmla="val 6668"/>
            </a:avLst>
          </a:prstGeom>
          <a:solidFill>
            <a:srgbClr val="3A3B3C"/>
          </a:solidFill>
          <a:ln/>
        </p:spPr>
      </p:sp>
      <p:sp>
        <p:nvSpPr>
          <p:cNvPr id="17" name="Text 14"/>
          <p:cNvSpPr/>
          <p:nvPr/>
        </p:nvSpPr>
        <p:spPr>
          <a:xfrm>
            <a:off x="6420743" y="6186368"/>
            <a:ext cx="191572" cy="309086"/>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3</a:t>
            </a:r>
            <a:endParaRPr lang="en-US" sz="2400" dirty="0"/>
          </a:p>
        </p:txBody>
      </p:sp>
      <p:sp>
        <p:nvSpPr>
          <p:cNvPr id="18" name="Text 15"/>
          <p:cNvSpPr/>
          <p:nvPr/>
        </p:nvSpPr>
        <p:spPr>
          <a:xfrm>
            <a:off x="7649766" y="6083498"/>
            <a:ext cx="2575560"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Super-Resolution</a:t>
            </a:r>
            <a:endParaRPr lang="en-US" sz="2000" dirty="0"/>
          </a:p>
        </p:txBody>
      </p:sp>
      <p:sp>
        <p:nvSpPr>
          <p:cNvPr id="19" name="Text 16"/>
          <p:cNvSpPr/>
          <p:nvPr/>
        </p:nvSpPr>
        <p:spPr>
          <a:xfrm>
            <a:off x="7649766" y="6528911"/>
            <a:ext cx="6259473" cy="659368"/>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Enhancing image resolution and detail through advanced upscaling techniques.</a:t>
            </a:r>
            <a:endParaRPr lang="en-US" sz="1600" dirty="0"/>
          </a:p>
        </p:txBody>
      </p:sp>
      <p:sp>
        <p:nvSpPr>
          <p:cNvPr id="20" name="Rectangle 19">
            <a:extLst>
              <a:ext uri="{FF2B5EF4-FFF2-40B4-BE49-F238E27FC236}">
                <a16:creationId xmlns:a16="http://schemas.microsoft.com/office/drawing/2014/main" id="{A0DF9237-46D8-12E0-48C1-5602A0BC79C4}"/>
              </a:ext>
            </a:extLst>
          </p:cNvPr>
          <p:cNvSpPr/>
          <p:nvPr/>
        </p:nvSpPr>
        <p:spPr>
          <a:xfrm>
            <a:off x="12344400" y="7394257"/>
            <a:ext cx="2509023" cy="1088708"/>
          </a:xfrm>
          <a:prstGeom prst="rect">
            <a:avLst/>
          </a:prstGeom>
          <a:solidFill>
            <a:schemeClr val="tx1">
              <a:lumMod val="95000"/>
              <a:lumOff val="5000"/>
            </a:schemeClr>
          </a:solidFill>
          <a:ln>
            <a:solidFill>
              <a:schemeClr val="tx1">
                <a:lumMod val="85000"/>
                <a:lumOff val="15000"/>
              </a:schemeClr>
            </a:solidFill>
          </a:ln>
          <a:effectLst>
            <a:outerShdw blurRad="50800" dist="38100" dir="2700000" algn="tl" rotWithShape="0">
              <a:prstClr val="black">
                <a:alpha val="40000"/>
              </a:prstClr>
            </a:outerShdw>
            <a:softEdge rad="3175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023" y="694611"/>
            <a:ext cx="7635954" cy="1346597"/>
          </a:xfrm>
          <a:prstGeom prst="rect">
            <a:avLst/>
          </a:prstGeom>
          <a:noFill/>
          <a:ln/>
        </p:spPr>
        <p:txBody>
          <a:bodyPr wrap="square" lIns="0" tIns="0" rIns="0" bIns="0" rtlCol="0" anchor="t"/>
          <a:lstStyle/>
          <a:p>
            <a:pPr marL="0" indent="0">
              <a:lnSpc>
                <a:spcPts val="5300"/>
              </a:lnSpc>
              <a:buNone/>
            </a:pPr>
            <a:r>
              <a:rPr lang="en-US" sz="4200" dirty="0">
                <a:solidFill>
                  <a:srgbClr val="F2E782"/>
                </a:solidFill>
                <a:latin typeface="Prata" pitchFamily="34" charset="0"/>
                <a:ea typeface="Prata" pitchFamily="34" charset="-122"/>
                <a:cs typeface="Prata" pitchFamily="34" charset="-120"/>
              </a:rPr>
              <a:t>Emerging Techniques for Underwater Visual Clarity</a:t>
            </a:r>
            <a:endParaRPr lang="en-US" sz="4200" dirty="0"/>
          </a:p>
        </p:txBody>
      </p:sp>
      <p:pic>
        <p:nvPicPr>
          <p:cNvPr id="4" name="Image 1" descr="preencoded.png"/>
          <p:cNvPicPr>
            <a:picLocks noChangeAspect="1"/>
          </p:cNvPicPr>
          <p:nvPr/>
        </p:nvPicPr>
        <p:blipFill>
          <a:blip r:embed="rId4"/>
          <a:stretch>
            <a:fillRect/>
          </a:stretch>
        </p:blipFill>
        <p:spPr>
          <a:xfrm>
            <a:off x="754023" y="2364343"/>
            <a:ext cx="1077278" cy="1723549"/>
          </a:xfrm>
          <a:prstGeom prst="rect">
            <a:avLst/>
          </a:prstGeom>
        </p:spPr>
      </p:pic>
      <p:sp>
        <p:nvSpPr>
          <p:cNvPr id="5" name="Text 1"/>
          <p:cNvSpPr/>
          <p:nvPr/>
        </p:nvSpPr>
        <p:spPr>
          <a:xfrm>
            <a:off x="2154436" y="2579727"/>
            <a:ext cx="3062764" cy="336590"/>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Structured Illumination</a:t>
            </a:r>
            <a:endParaRPr lang="en-US" sz="2100" dirty="0"/>
          </a:p>
        </p:txBody>
      </p:sp>
      <p:sp>
        <p:nvSpPr>
          <p:cNvPr id="6" name="Text 2"/>
          <p:cNvSpPr/>
          <p:nvPr/>
        </p:nvSpPr>
        <p:spPr>
          <a:xfrm>
            <a:off x="2154436" y="3045500"/>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Utilizing specialized lighting patterns to reduce backscatter and improve image contrast.</a:t>
            </a:r>
            <a:endParaRPr lang="en-US" sz="1650" dirty="0"/>
          </a:p>
        </p:txBody>
      </p:sp>
      <p:pic>
        <p:nvPicPr>
          <p:cNvPr id="7" name="Image 2" descr="preencoded.png"/>
          <p:cNvPicPr>
            <a:picLocks noChangeAspect="1"/>
          </p:cNvPicPr>
          <p:nvPr/>
        </p:nvPicPr>
        <p:blipFill>
          <a:blip r:embed="rId5"/>
          <a:stretch>
            <a:fillRect/>
          </a:stretch>
        </p:blipFill>
        <p:spPr>
          <a:xfrm>
            <a:off x="754023" y="4087892"/>
            <a:ext cx="1077278" cy="1723549"/>
          </a:xfrm>
          <a:prstGeom prst="rect">
            <a:avLst/>
          </a:prstGeom>
        </p:spPr>
      </p:pic>
      <p:sp>
        <p:nvSpPr>
          <p:cNvPr id="8" name="Text 3"/>
          <p:cNvSpPr/>
          <p:nvPr/>
        </p:nvSpPr>
        <p:spPr>
          <a:xfrm>
            <a:off x="2154436" y="4303276"/>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Polarization Imaging</a:t>
            </a:r>
            <a:endParaRPr lang="en-US" sz="2100" dirty="0"/>
          </a:p>
        </p:txBody>
      </p:sp>
      <p:sp>
        <p:nvSpPr>
          <p:cNvPr id="9" name="Text 4"/>
          <p:cNvSpPr/>
          <p:nvPr/>
        </p:nvSpPr>
        <p:spPr>
          <a:xfrm>
            <a:off x="2154436" y="4769048"/>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Leveraging the polarization properties of light to mitigate the effects of scattering and haze.</a:t>
            </a:r>
            <a:endParaRPr lang="en-US" sz="1650" dirty="0"/>
          </a:p>
        </p:txBody>
      </p:sp>
      <p:pic>
        <p:nvPicPr>
          <p:cNvPr id="10" name="Image 3" descr="preencoded.png"/>
          <p:cNvPicPr>
            <a:picLocks noChangeAspect="1"/>
          </p:cNvPicPr>
          <p:nvPr/>
        </p:nvPicPr>
        <p:blipFill>
          <a:blip r:embed="rId6"/>
          <a:stretch>
            <a:fillRect/>
          </a:stretch>
        </p:blipFill>
        <p:spPr>
          <a:xfrm>
            <a:off x="754023" y="5811441"/>
            <a:ext cx="1077278" cy="1723549"/>
          </a:xfrm>
          <a:prstGeom prst="rect">
            <a:avLst/>
          </a:prstGeom>
        </p:spPr>
      </p:pic>
      <p:sp>
        <p:nvSpPr>
          <p:cNvPr id="11" name="Text 5"/>
          <p:cNvSpPr/>
          <p:nvPr/>
        </p:nvSpPr>
        <p:spPr>
          <a:xfrm>
            <a:off x="2154436" y="6026825"/>
            <a:ext cx="2963704" cy="336590"/>
          </a:xfrm>
          <a:prstGeom prst="rect">
            <a:avLst/>
          </a:prstGeom>
          <a:noFill/>
          <a:ln/>
        </p:spPr>
        <p:txBody>
          <a:bodyPr wrap="none" lIns="0" tIns="0" rIns="0" bIns="0" rtlCol="0" anchor="t"/>
          <a:lstStyle/>
          <a:p>
            <a:pPr marL="0" indent="0" algn="l">
              <a:lnSpc>
                <a:spcPts val="2650"/>
              </a:lnSpc>
              <a:buNone/>
            </a:pPr>
            <a:r>
              <a:rPr lang="en-US" sz="2100" dirty="0">
                <a:solidFill>
                  <a:srgbClr val="CFCBBF"/>
                </a:solidFill>
                <a:latin typeface="Prata" pitchFamily="34" charset="0"/>
                <a:ea typeface="Prata" pitchFamily="34" charset="-122"/>
                <a:cs typeface="Prata" pitchFamily="34" charset="-120"/>
              </a:rPr>
              <a:t>Multi-Spectral Sensing</a:t>
            </a:r>
            <a:endParaRPr lang="en-US" sz="2100" dirty="0"/>
          </a:p>
        </p:txBody>
      </p:sp>
      <p:sp>
        <p:nvSpPr>
          <p:cNvPr id="12" name="Text 6"/>
          <p:cNvSpPr/>
          <p:nvPr/>
        </p:nvSpPr>
        <p:spPr>
          <a:xfrm>
            <a:off x="2154436" y="6492597"/>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Capturing images across a broader range of the electromagnetic spectrum to enhance underwater visibility.</a:t>
            </a:r>
            <a:endParaRPr lang="en-US" sz="1650"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7243"/>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Future Directions and Applications of Underwater Imaging</a:t>
            </a:r>
            <a:endParaRPr lang="en-US" sz="4450" dirty="0"/>
          </a:p>
        </p:txBody>
      </p:sp>
      <p:pic>
        <p:nvPicPr>
          <p:cNvPr id="3" name="Image 0" descr="preencoded.png"/>
          <p:cNvPicPr>
            <a:picLocks noChangeAspect="1"/>
          </p:cNvPicPr>
          <p:nvPr/>
        </p:nvPicPr>
        <p:blipFill>
          <a:blip r:embed="rId3"/>
          <a:stretch>
            <a:fillRect/>
          </a:stretch>
        </p:blipFill>
        <p:spPr>
          <a:xfrm>
            <a:off x="793790" y="2668429"/>
            <a:ext cx="4120753" cy="2546747"/>
          </a:xfrm>
          <a:prstGeom prst="rect">
            <a:avLst/>
          </a:prstGeom>
        </p:spPr>
      </p:pic>
      <p:sp>
        <p:nvSpPr>
          <p:cNvPr id="4" name="Text 1"/>
          <p:cNvSpPr/>
          <p:nvPr/>
        </p:nvSpPr>
        <p:spPr>
          <a:xfrm>
            <a:off x="793790" y="5498663"/>
            <a:ext cx="3264218"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Robotics and Autonomy</a:t>
            </a:r>
            <a:endParaRPr lang="en-US" sz="2200" dirty="0"/>
          </a:p>
        </p:txBody>
      </p:sp>
      <p:sp>
        <p:nvSpPr>
          <p:cNvPr id="5" name="Text 2"/>
          <p:cNvSpPr/>
          <p:nvPr/>
        </p:nvSpPr>
        <p:spPr>
          <a:xfrm>
            <a:off x="793790" y="5989082"/>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Integrating advanced underwater imaging systems into robotic platforms for marine exploration and surveying.</a:t>
            </a:r>
            <a:endParaRPr lang="en-US" sz="1750" dirty="0"/>
          </a:p>
        </p:txBody>
      </p:sp>
      <p:pic>
        <p:nvPicPr>
          <p:cNvPr id="6" name="Image 1" descr="preencoded.png"/>
          <p:cNvPicPr>
            <a:picLocks noChangeAspect="1"/>
          </p:cNvPicPr>
          <p:nvPr/>
        </p:nvPicPr>
        <p:blipFill>
          <a:blip r:embed="rId4"/>
          <a:stretch>
            <a:fillRect/>
          </a:stretch>
        </p:blipFill>
        <p:spPr>
          <a:xfrm>
            <a:off x="5254704" y="2668429"/>
            <a:ext cx="4120872" cy="2546866"/>
          </a:xfrm>
          <a:prstGeom prst="rect">
            <a:avLst/>
          </a:prstGeom>
        </p:spPr>
      </p:pic>
      <p:sp>
        <p:nvSpPr>
          <p:cNvPr id="7" name="Text 3"/>
          <p:cNvSpPr/>
          <p:nvPr/>
        </p:nvSpPr>
        <p:spPr>
          <a:xfrm>
            <a:off x="5254704" y="5498783"/>
            <a:ext cx="4120872" cy="708660"/>
          </a:xfrm>
          <a:prstGeom prst="rect">
            <a:avLst/>
          </a:prstGeom>
          <a:noFill/>
          <a:ln/>
        </p:spPr>
        <p:txBody>
          <a:bodyPr wrap="squar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Virtual and Augmented Reality</a:t>
            </a:r>
            <a:endParaRPr lang="en-US" sz="2200" dirty="0"/>
          </a:p>
        </p:txBody>
      </p:sp>
      <p:sp>
        <p:nvSpPr>
          <p:cNvPr id="8" name="Text 4"/>
          <p:cNvSpPr/>
          <p:nvPr/>
        </p:nvSpPr>
        <p:spPr>
          <a:xfrm>
            <a:off x="5254704" y="6343531"/>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Leveraging high-quality underwater imagery to create immersive virtual and augmented reality experiences.</a:t>
            </a:r>
            <a:endParaRPr lang="en-US" sz="1750" dirty="0"/>
          </a:p>
        </p:txBody>
      </p:sp>
      <p:pic>
        <p:nvPicPr>
          <p:cNvPr id="9" name="Image 2" descr="preencoded.png"/>
          <p:cNvPicPr>
            <a:picLocks noChangeAspect="1"/>
          </p:cNvPicPr>
          <p:nvPr/>
        </p:nvPicPr>
        <p:blipFill>
          <a:blip r:embed="rId5"/>
          <a:stretch>
            <a:fillRect/>
          </a:stretch>
        </p:blipFill>
        <p:spPr>
          <a:xfrm>
            <a:off x="9715738" y="2668429"/>
            <a:ext cx="4120753" cy="2546747"/>
          </a:xfrm>
          <a:prstGeom prst="rect">
            <a:avLst/>
          </a:prstGeom>
        </p:spPr>
      </p:pic>
      <p:sp>
        <p:nvSpPr>
          <p:cNvPr id="10" name="Text 5"/>
          <p:cNvSpPr/>
          <p:nvPr/>
        </p:nvSpPr>
        <p:spPr>
          <a:xfrm>
            <a:off x="9715738" y="5498663"/>
            <a:ext cx="3615571"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Environmental Monitoring</a:t>
            </a:r>
            <a:endParaRPr lang="en-US" sz="2200" dirty="0"/>
          </a:p>
        </p:txBody>
      </p:sp>
      <p:sp>
        <p:nvSpPr>
          <p:cNvPr id="11" name="Text 6"/>
          <p:cNvSpPr/>
          <p:nvPr/>
        </p:nvSpPr>
        <p:spPr>
          <a:xfrm>
            <a:off x="9715738" y="5989082"/>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Utilizing enhanced underwater imaging for monitoring, assessment, and conservation of marine ecosystems.</a:t>
            </a:r>
            <a:endParaRPr lang="en-US" sz="1750" dirty="0"/>
          </a:p>
        </p:txBody>
      </p:sp>
      <p:sp>
        <p:nvSpPr>
          <p:cNvPr id="12" name="Rectangle 11">
            <a:extLst>
              <a:ext uri="{FF2B5EF4-FFF2-40B4-BE49-F238E27FC236}">
                <a16:creationId xmlns:a16="http://schemas.microsoft.com/office/drawing/2014/main" id="{1044C0E7-3454-DF26-1C58-8F87B9A99045}"/>
              </a:ext>
            </a:extLst>
          </p:cNvPr>
          <p:cNvSpPr/>
          <p:nvPr/>
        </p:nvSpPr>
        <p:spPr>
          <a:xfrm>
            <a:off x="12455912" y="7369444"/>
            <a:ext cx="2509023" cy="1088708"/>
          </a:xfrm>
          <a:prstGeom prst="rect">
            <a:avLst/>
          </a:prstGeom>
          <a:solidFill>
            <a:schemeClr val="tx1">
              <a:lumMod val="95000"/>
              <a:lumOff val="5000"/>
            </a:schemeClr>
          </a:solidFill>
          <a:ln>
            <a:solidFill>
              <a:schemeClr val="tx1">
                <a:lumMod val="85000"/>
                <a:lumOff val="15000"/>
              </a:schemeClr>
            </a:solidFill>
          </a:ln>
          <a:effectLst>
            <a:outerShdw blurRad="50800" dist="38100" dir="2700000" algn="tl" rotWithShape="0">
              <a:prstClr val="black">
                <a:alpha val="40000"/>
              </a:prstClr>
            </a:outerShdw>
            <a:softEdge rad="317500"/>
          </a:effectLst>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508</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Raleway</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akashshane360@gmail.com</cp:lastModifiedBy>
  <cp:revision>3</cp:revision>
  <dcterms:created xsi:type="dcterms:W3CDTF">2024-11-20T06:34:15Z</dcterms:created>
  <dcterms:modified xsi:type="dcterms:W3CDTF">2024-11-20T07:01:25Z</dcterms:modified>
</cp:coreProperties>
</file>